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Sales Performance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: C T Thrisha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451" y="954881"/>
            <a:ext cx="7965996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Conclusion: Empowering Strategic Growth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62451" y="1723073"/>
            <a:ext cx="801909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interactive sales performance dashboard serves as a powerful tool, consolidating critical data into a user-friendly format.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2451" y="2418159"/>
            <a:ext cx="8019098" cy="984171"/>
          </a:xfrm>
          <a:prstGeom prst="roundRect">
            <a:avLst>
              <a:gd name="adj" fmla="val 111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39591" y="2418159"/>
            <a:ext cx="91440" cy="984171"/>
          </a:xfrm>
          <a:prstGeom prst="roundRect">
            <a:avLst>
              <a:gd name="adj" fmla="val 26365"/>
            </a:avLst>
          </a:prstGeom>
          <a:solidFill>
            <a:srgbClr val="E04F00"/>
          </a:solidFill>
          <a:ln/>
        </p:spPr>
      </p:sp>
      <p:sp>
        <p:nvSpPr>
          <p:cNvPr id="7" name="Text 4"/>
          <p:cNvSpPr/>
          <p:nvPr/>
        </p:nvSpPr>
        <p:spPr>
          <a:xfrm>
            <a:off x="814507" y="2601635"/>
            <a:ext cx="210943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Consolidated View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14507" y="2961680"/>
            <a:ext cx="758356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 unified perspective on sales and profit performance across all dimensions.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2451" y="3562945"/>
            <a:ext cx="8019098" cy="984171"/>
          </a:xfrm>
          <a:prstGeom prst="roundRect">
            <a:avLst>
              <a:gd name="adj" fmla="val 111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9591" y="3562945"/>
            <a:ext cx="91440" cy="984171"/>
          </a:xfrm>
          <a:prstGeom prst="roundRect">
            <a:avLst>
              <a:gd name="adj" fmla="val 26365"/>
            </a:avLst>
          </a:prstGeom>
          <a:solidFill>
            <a:srgbClr val="E04F00"/>
          </a:solidFill>
          <a:ln/>
        </p:spPr>
      </p:sp>
      <p:sp>
        <p:nvSpPr>
          <p:cNvPr id="11" name="Text 8"/>
          <p:cNvSpPr/>
          <p:nvPr/>
        </p:nvSpPr>
        <p:spPr>
          <a:xfrm>
            <a:off x="814507" y="3746421"/>
            <a:ext cx="210943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Enhanced Usability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14507" y="4106466"/>
            <a:ext cx="758356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features ensure stakeholders can easily access and interpret relevant data.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2451" y="4707731"/>
            <a:ext cx="8019098" cy="984171"/>
          </a:xfrm>
          <a:prstGeom prst="roundRect">
            <a:avLst>
              <a:gd name="adj" fmla="val 111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39591" y="4707731"/>
            <a:ext cx="91440" cy="984171"/>
          </a:xfrm>
          <a:prstGeom prst="roundRect">
            <a:avLst>
              <a:gd name="adj" fmla="val 26365"/>
            </a:avLst>
          </a:prstGeom>
          <a:solidFill>
            <a:srgbClr val="E04F00"/>
          </a:solidFill>
          <a:ln/>
        </p:spPr>
      </p:sp>
      <p:sp>
        <p:nvSpPr>
          <p:cNvPr id="15" name="Text 12"/>
          <p:cNvSpPr/>
          <p:nvPr/>
        </p:nvSpPr>
        <p:spPr>
          <a:xfrm>
            <a:off x="814507" y="4891207"/>
            <a:ext cx="210943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Growth Identification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14507" y="5251252"/>
            <a:ext cx="758356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Highlights opportunities for expansion and pinpoints performance gaps requiring attention.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2451" y="5852517"/>
            <a:ext cx="8019098" cy="984171"/>
          </a:xfrm>
          <a:prstGeom prst="roundRect">
            <a:avLst>
              <a:gd name="adj" fmla="val 1114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39591" y="5852517"/>
            <a:ext cx="91440" cy="984171"/>
          </a:xfrm>
          <a:prstGeom prst="roundRect">
            <a:avLst>
              <a:gd name="adj" fmla="val 26365"/>
            </a:avLst>
          </a:prstGeom>
          <a:solidFill>
            <a:srgbClr val="E04F00"/>
          </a:solidFill>
          <a:ln/>
        </p:spPr>
      </p:sp>
      <p:sp>
        <p:nvSpPr>
          <p:cNvPr id="19" name="Text 16"/>
          <p:cNvSpPr/>
          <p:nvPr/>
        </p:nvSpPr>
        <p:spPr>
          <a:xfrm>
            <a:off x="814507" y="6035992"/>
            <a:ext cx="211455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Data-Driven Decisions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14507" y="6396038"/>
            <a:ext cx="758356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Empowers organizations to make informed, effective business decisions based on real-time insights.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562451" y="7017425"/>
            <a:ext cx="801909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this dashboard to steer your business towards sustained success and optimized performance.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4739"/>
            <a:ext cx="80914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Driving Data-Driven Decisions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709160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2721888" y="48366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56164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Monitor Performance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612457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key metrics such as sales, profit, and growth to understand current business health.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709160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145060" y="48366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43776" y="56164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Analyze Trends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43776" y="612457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patterns and shifts across time, products, channels, and geographical markets.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709160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1568232" y="48366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866948" y="56164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Inform Decisions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9866948" y="612457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 business stakeholders with insights for strategic planning and operational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110144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Overview: Foundation of Insights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63366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interactive dashboard is built upon a comprehensive sales and financial dataset sourced from Kaggle. This robust dataset is meticulously structured to facilitate multi-dimensional business analysis, providing a rich foundation for actionable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904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Enables time-series analysis and trend identification.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612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Allows for detailed product performance evaluation.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344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Supports geographic analysis and regional strategy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85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Channel: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Facilitates channel efficiency and profitability assessment.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507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Core metric for revenue tracking.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9294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Key indicator for financial health and viability.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83514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Quantity Sold: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Provides insights into product demand and volume.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13815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5140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Performance Indicators (KPIs)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883235" y="853916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an Instant Snapshot of Business Health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9360813" y="189999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1.2M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818" y="1191220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14140" y="3034070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Sales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883235" y="328803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revenue generated across all products and channels.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9360813" y="443341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350K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18" y="3724632"/>
            <a:ext cx="1701165" cy="1701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14140" y="556748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Profit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5883235" y="582144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 earnings after all expenses, indicating financial success.</a:t>
            </a:r>
            <a:endParaRPr lang="en-US" sz="850" dirty="0"/>
          </a:p>
        </p:txBody>
      </p:sp>
      <p:sp>
        <p:nvSpPr>
          <p:cNvPr id="13" name="Text 8"/>
          <p:cNvSpPr/>
          <p:nvPr/>
        </p:nvSpPr>
        <p:spPr>
          <a:xfrm>
            <a:off x="9360813" y="696682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29%</a:t>
            </a:r>
            <a:endParaRPr lang="en-US" sz="2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818" y="6258044"/>
            <a:ext cx="1701165" cy="17011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314140" y="81008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 Margin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5883235" y="835485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of revenue that translates into profit, highlighting efficiency.</a:t>
            </a:r>
            <a:endParaRPr lang="en-US" sz="850" dirty="0"/>
          </a:p>
        </p:txBody>
      </p:sp>
      <p:sp>
        <p:nvSpPr>
          <p:cNvPr id="17" name="Text 11"/>
          <p:cNvSpPr/>
          <p:nvPr/>
        </p:nvSpPr>
        <p:spPr>
          <a:xfrm>
            <a:off x="9360813" y="950023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5.8K</a:t>
            </a:r>
            <a:endParaRPr lang="en-US" sz="2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818" y="8791456"/>
            <a:ext cx="1701165" cy="170116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314140" y="10634305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Products Sold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5883235" y="10888266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units of products moved, reflecting market demand.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7" y="489228"/>
            <a:ext cx="7898606" cy="1167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Enhancing Interaction: Dynamic Data Exploration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2697" y="1923574"/>
            <a:ext cx="7898606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dashboard features intuitive slicers, allowing users to dynamically filter and analyze specific segments of data. This interactive capability transforms static reports into a powerful exploratory tool.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2697" y="3444359"/>
            <a:ext cx="3732252" cy="1684258"/>
          </a:xfrm>
          <a:prstGeom prst="roundRect">
            <a:avLst>
              <a:gd name="adj" fmla="val 6515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2697" y="3421499"/>
            <a:ext cx="3732252" cy="91440"/>
          </a:xfrm>
          <a:prstGeom prst="roundRect">
            <a:avLst>
              <a:gd name="adj" fmla="val 29186"/>
            </a:avLst>
          </a:prstGeom>
          <a:solidFill>
            <a:srgbClr val="E04F00"/>
          </a:solidFill>
          <a:ln/>
        </p:spPr>
      </p:sp>
      <p:sp>
        <p:nvSpPr>
          <p:cNvPr id="7" name="Shape 4"/>
          <p:cNvSpPr/>
          <p:nvPr/>
        </p:nvSpPr>
        <p:spPr>
          <a:xfrm>
            <a:off x="2221944" y="3177540"/>
            <a:ext cx="533638" cy="533638"/>
          </a:xfrm>
          <a:prstGeom prst="roundRect">
            <a:avLst>
              <a:gd name="adj" fmla="val 171352"/>
            </a:avLst>
          </a:prstGeom>
          <a:solidFill>
            <a:srgbClr val="E04F0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964" y="3337560"/>
            <a:ext cx="213479" cy="2134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3436" y="3889058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Date Range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23436" y="4358759"/>
            <a:ext cx="3330773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performance over custom periods, from daily to yearly views.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22697" y="5573316"/>
            <a:ext cx="3732252" cy="1684258"/>
          </a:xfrm>
          <a:prstGeom prst="roundRect">
            <a:avLst>
              <a:gd name="adj" fmla="val 6515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22697" y="5550456"/>
            <a:ext cx="3732252" cy="91440"/>
          </a:xfrm>
          <a:prstGeom prst="roundRect">
            <a:avLst>
              <a:gd name="adj" fmla="val 29186"/>
            </a:avLst>
          </a:prstGeom>
          <a:solidFill>
            <a:srgbClr val="E04F00"/>
          </a:solidFill>
          <a:ln/>
        </p:spPr>
      </p:sp>
      <p:sp>
        <p:nvSpPr>
          <p:cNvPr id="13" name="Shape 9"/>
          <p:cNvSpPr/>
          <p:nvPr/>
        </p:nvSpPr>
        <p:spPr>
          <a:xfrm>
            <a:off x="2221944" y="5306497"/>
            <a:ext cx="533638" cy="533638"/>
          </a:xfrm>
          <a:prstGeom prst="roundRect">
            <a:avLst>
              <a:gd name="adj" fmla="val 171352"/>
            </a:avLst>
          </a:prstGeom>
          <a:solidFill>
            <a:srgbClr val="E04F0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964" y="5466517"/>
            <a:ext cx="213479" cy="21347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3436" y="6018014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City Selection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823436" y="6487716"/>
            <a:ext cx="3330773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Drill down into sales data by specific geographic locations.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4796671" y="3444359"/>
            <a:ext cx="3732252" cy="1684258"/>
          </a:xfrm>
          <a:prstGeom prst="roundRect">
            <a:avLst>
              <a:gd name="adj" fmla="val 6515"/>
            </a:avLst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4796671" y="3421499"/>
            <a:ext cx="3732252" cy="91440"/>
          </a:xfrm>
          <a:prstGeom prst="roundRect">
            <a:avLst>
              <a:gd name="adj" fmla="val 29186"/>
            </a:avLst>
          </a:prstGeom>
          <a:solidFill>
            <a:srgbClr val="E04F00"/>
          </a:solidFill>
          <a:ln/>
        </p:spPr>
      </p:sp>
      <p:sp>
        <p:nvSpPr>
          <p:cNvPr id="19" name="Shape 14"/>
          <p:cNvSpPr/>
          <p:nvPr/>
        </p:nvSpPr>
        <p:spPr>
          <a:xfrm>
            <a:off x="6395918" y="3177540"/>
            <a:ext cx="533638" cy="533638"/>
          </a:xfrm>
          <a:prstGeom prst="roundRect">
            <a:avLst>
              <a:gd name="adj" fmla="val 171352"/>
            </a:avLst>
          </a:prstGeom>
          <a:solidFill>
            <a:srgbClr val="E04F0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5938" y="3337560"/>
            <a:ext cx="213479" cy="21347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997410" y="3889058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Filtering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4997410" y="4358759"/>
            <a:ext cx="3330773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Isolate and examine individual product lines or categories.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4796671" y="5573316"/>
            <a:ext cx="3732252" cy="1968817"/>
          </a:xfrm>
          <a:prstGeom prst="roundRect">
            <a:avLst>
              <a:gd name="adj" fmla="val 5573"/>
            </a:avLst>
          </a:prstGeom>
          <a:solidFill>
            <a:srgbClr val="FFFFFF"/>
          </a:solidFill>
          <a:ln/>
        </p:spPr>
      </p:sp>
      <p:sp>
        <p:nvSpPr>
          <p:cNvPr id="24" name="Shape 18"/>
          <p:cNvSpPr/>
          <p:nvPr/>
        </p:nvSpPr>
        <p:spPr>
          <a:xfrm>
            <a:off x="4796671" y="5550456"/>
            <a:ext cx="3732252" cy="91440"/>
          </a:xfrm>
          <a:prstGeom prst="roundRect">
            <a:avLst>
              <a:gd name="adj" fmla="val 29186"/>
            </a:avLst>
          </a:prstGeom>
          <a:solidFill>
            <a:srgbClr val="E04F00"/>
          </a:solidFill>
          <a:ln/>
        </p:spPr>
      </p:sp>
      <p:sp>
        <p:nvSpPr>
          <p:cNvPr id="25" name="Shape 19"/>
          <p:cNvSpPr/>
          <p:nvPr/>
        </p:nvSpPr>
        <p:spPr>
          <a:xfrm>
            <a:off x="6395918" y="5306497"/>
            <a:ext cx="533638" cy="533638"/>
          </a:xfrm>
          <a:prstGeom prst="roundRect">
            <a:avLst>
              <a:gd name="adj" fmla="val 171352"/>
            </a:avLst>
          </a:prstGeom>
          <a:solidFill>
            <a:srgbClr val="E04F00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938" y="5466517"/>
            <a:ext cx="213479" cy="21347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997410" y="6018014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Channel Analysis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4997410" y="6487716"/>
            <a:ext cx="3330773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performance across different sales channels like online, retail, or wholesale.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743" y="332899"/>
            <a:ext cx="7149584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Time-Series Analysis: Uncovering Growth Patterns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3743" y="972145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dedicated time-series visualization provides a comparative view of sales performance, contrasting Current Year (CY) against Previous Year (PY) data.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743" y="1302068"/>
            <a:ext cx="13782913" cy="735508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579275" y="8657153"/>
            <a:ext cx="120968" cy="120968"/>
          </a:xfrm>
          <a:prstGeom prst="roundRect">
            <a:avLst>
              <a:gd name="adj" fmla="val 15118"/>
            </a:avLst>
          </a:prstGeom>
          <a:solidFill>
            <a:srgbClr val="4D1B00"/>
          </a:solidFill>
          <a:ln/>
        </p:spPr>
      </p:sp>
      <p:sp>
        <p:nvSpPr>
          <p:cNvPr id="6" name="Text 3"/>
          <p:cNvSpPr/>
          <p:nvPr/>
        </p:nvSpPr>
        <p:spPr>
          <a:xfrm>
            <a:off x="6761202" y="8657153"/>
            <a:ext cx="477798" cy="12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CY Sales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7391400" y="8657153"/>
            <a:ext cx="120968" cy="120968"/>
          </a:xfrm>
          <a:prstGeom prst="roundRect">
            <a:avLst>
              <a:gd name="adj" fmla="val 15118"/>
            </a:avLst>
          </a:prstGeom>
          <a:solidFill>
            <a:srgbClr val="A63A00"/>
          </a:solidFill>
          <a:ln/>
        </p:spPr>
      </p:sp>
      <p:sp>
        <p:nvSpPr>
          <p:cNvPr id="8" name="Text 5"/>
          <p:cNvSpPr/>
          <p:nvPr/>
        </p:nvSpPr>
        <p:spPr>
          <a:xfrm>
            <a:off x="7573327" y="8657153"/>
            <a:ext cx="463510" cy="121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 Sales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23743" y="9156621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is crucial for: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23743" y="9486543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sales trends and seasonal fluctuations.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23743" y="9722525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Measuring growth over time and pinpointing areas of improvement.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423743" y="9958507"/>
            <a:ext cx="13782913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Forecasting future sales and planning inventory more effectively.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891" y="542687"/>
            <a:ext cx="7765018" cy="1292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Optimizing Product &amp; Customer Strategies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5891" y="2130623"/>
            <a:ext cx="7765018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who buys what and how well products perform is key to strategic growth.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5891" y="2982754"/>
            <a:ext cx="7765018" cy="2253615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372820" y="3179683"/>
            <a:ext cx="590907" cy="590907"/>
          </a:xfrm>
          <a:prstGeom prst="roundRect">
            <a:avLst>
              <a:gd name="adj" fmla="val 15472969"/>
            </a:avLst>
          </a:prstGeom>
          <a:solidFill>
            <a:srgbClr val="E04F0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5341" y="3342084"/>
            <a:ext cx="265867" cy="2658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72820" y="3967520"/>
            <a:ext cx="258568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Performance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372820" y="4408884"/>
            <a:ext cx="7371159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analysis reveals top-performing and underperforming products, guiding inventory, marketing, and development efforts.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175891" y="5433298"/>
            <a:ext cx="7765018" cy="2253615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6372820" y="5630228"/>
            <a:ext cx="590907" cy="590907"/>
          </a:xfrm>
          <a:prstGeom prst="roundRect">
            <a:avLst>
              <a:gd name="adj" fmla="val 15472969"/>
            </a:avLst>
          </a:prstGeom>
          <a:solidFill>
            <a:srgbClr val="E04F0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341" y="5792629"/>
            <a:ext cx="265867" cy="2658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72820" y="6418064"/>
            <a:ext cx="258568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Insights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6372820" y="6859429"/>
            <a:ext cx="7371159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key revenue-generating customers to tailor loyalty programs and personalized marketing campaigns, enhancing retention and lifetime value.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983"/>
            <a:ext cx="89904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Channel Efficiency &amp; Profitability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058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deep dive into channel performance reveals profitability and efficiency across our diverse sales avenues.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37272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37272"/>
            <a:ext cx="864394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4421624" y="2937272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25%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5041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Wholesale Profit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40122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profitability, driven by large volume transactions.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2937272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2937272"/>
            <a:ext cx="1106448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11" name="Text 9"/>
          <p:cNvSpPr/>
          <p:nvPr/>
        </p:nvSpPr>
        <p:spPr>
          <a:xfrm>
            <a:off x="8863727" y="2937272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32%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5041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Distributor Profit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235893" y="40122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profit margin, indicating strong partner relationships and market reach.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2937272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5" name="Shape 13"/>
          <p:cNvSpPr/>
          <p:nvPr/>
        </p:nvSpPr>
        <p:spPr>
          <a:xfrm>
            <a:off x="9677995" y="2937272"/>
            <a:ext cx="622340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16" name="Text 14"/>
          <p:cNvSpPr/>
          <p:nvPr/>
        </p:nvSpPr>
        <p:spPr>
          <a:xfrm>
            <a:off x="13305830" y="2937272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18%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5041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Export Profit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677995" y="40122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segment with significant potential, requiring strategic investment.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356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enables us to: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9741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contribution of each channel to overall profit.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4163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areas for optimization to improve channel efficiency.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858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resources strategically to maximize return on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647" y="474464"/>
            <a:ext cx="9356408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Geographic Analysis: Expanding Market Reach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3647" y="1385292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sales distribution across different cities is vital for targeted regional planning and identifying new market expansion opportunities.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3120390" y="1855232"/>
            <a:ext cx="1677829" cy="1007150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3837980" y="2207181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970621" y="2027634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City 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70621" y="2413992"/>
            <a:ext cx="357497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potential market, low sales contribution.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4884420" y="2852857"/>
            <a:ext cx="9056132" cy="11430"/>
          </a:xfrm>
          <a:prstGeom prst="roundRect">
            <a:avLst>
              <a:gd name="adj" fmla="val 226360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2281476" y="2948583"/>
            <a:ext cx="3355777" cy="1007150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3838099" y="3300532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809655" y="3120985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City C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809655" y="3507343"/>
            <a:ext cx="260746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Emerging market, steady growth.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5723453" y="3946207"/>
            <a:ext cx="8217098" cy="11430"/>
          </a:xfrm>
          <a:prstGeom prst="roundRect">
            <a:avLst>
              <a:gd name="adj" fmla="val 226360"/>
            </a:avLst>
          </a:prstGeom>
          <a:solidFill>
            <a:srgbClr val="D8D4D4"/>
          </a:solidFill>
          <a:ln/>
        </p:spPr>
      </p:sp>
      <p:sp>
        <p:nvSpPr>
          <p:cNvPr id="14" name="Shape 12"/>
          <p:cNvSpPr/>
          <p:nvPr/>
        </p:nvSpPr>
        <p:spPr>
          <a:xfrm>
            <a:off x="1442561" y="4041934"/>
            <a:ext cx="5033605" cy="1007150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3838099" y="4393883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6648569" y="4214336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City B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648569" y="4600694"/>
            <a:ext cx="277284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performer, consistent sales.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562368" y="5039558"/>
            <a:ext cx="7378184" cy="11430"/>
          </a:xfrm>
          <a:prstGeom prst="roundRect">
            <a:avLst>
              <a:gd name="adj" fmla="val 226360"/>
            </a:avLst>
          </a:prstGeom>
          <a:solidFill>
            <a:srgbClr val="D8D4D4"/>
          </a:solidFill>
          <a:ln/>
        </p:spPr>
      </p:sp>
      <p:sp>
        <p:nvSpPr>
          <p:cNvPr id="19" name="Shape 17"/>
          <p:cNvSpPr/>
          <p:nvPr/>
        </p:nvSpPr>
        <p:spPr>
          <a:xfrm>
            <a:off x="603647" y="5135285"/>
            <a:ext cx="6711553" cy="1007150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3838099" y="5487233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487602" y="5307687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City 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87602" y="5694045"/>
            <a:ext cx="332470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sales contributor, established market.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03647" y="6336387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city-wise analysis helps us to: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03647" y="6806327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high-performing regions for focused growth strategies.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603647" y="7142678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Pinpoint underperforming areas that may require additional support or market penetration efforts.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03647" y="7479030"/>
            <a:ext cx="1342310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 decisions on resource allocation, marketing campaigns, and logistical planning.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2025-12-17T06:37:12Z</dcterms:created>
  <dcterms:modified xsi:type="dcterms:W3CDTF">2025-12-17T06:37:12Z</dcterms:modified>
</cp:coreProperties>
</file>